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lvl1pPr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astair Cutting" initials="A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9B1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7" d="100"/>
          <a:sy n="67" d="100"/>
        </p:scale>
        <p:origin x="-768" y="-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2-03T02:10:26.476" idx="1">
    <p:pos x="4096" y="3612"/>
    <p:text>3rd largest by population; one of the smallest by area; density of 8574/sq m.
86 women, 29 black/minority ethnic
258 Readers, 185 SPAs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11172963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57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914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71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828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860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743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200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657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114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SouthwarkMap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78258" y="112262"/>
            <a:ext cx="7267185" cy="94581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29058" y="149180"/>
            <a:ext cx="8110248" cy="5569170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35"/>
          <p:cNvSpPr/>
          <p:nvPr/>
        </p:nvSpPr>
        <p:spPr>
          <a:xfrm>
            <a:off x="4258830" y="6985000"/>
            <a:ext cx="4487140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London Boroughs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south of the Thames</a:t>
            </a:r>
          </a:p>
        </p:txBody>
      </p:sp>
      <p:sp>
        <p:nvSpPr>
          <p:cNvPr id="36" name="Shape 36"/>
          <p:cNvSpPr/>
          <p:nvPr/>
        </p:nvSpPr>
        <p:spPr>
          <a:xfrm>
            <a:off x="870610" y="4445000"/>
            <a:ext cx="2957780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The Diocese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of Southwark</a:t>
            </a:r>
          </a:p>
        </p:txBody>
      </p:sp>
      <p:sp>
        <p:nvSpPr>
          <p:cNvPr id="37" name="Shape 37"/>
          <p:cNvSpPr/>
          <p:nvPr/>
        </p:nvSpPr>
        <p:spPr>
          <a:xfrm>
            <a:off x="3128398" y="4444999"/>
            <a:ext cx="674800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000" b="1">
                <a:solidFill>
                  <a:srgbClr val="FFFFFF"/>
                </a:solidFill>
              </a:rPr>
              <a:t>Diocese of Southwark</a:t>
            </a:r>
          </a:p>
        </p:txBody>
      </p:sp>
      <p:pic>
        <p:nvPicPr>
          <p:cNvPr id="38" name="DesktopCrest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0610" y="6493731"/>
            <a:ext cx="1752578" cy="26571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church_of_england_logo48a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381612" y="6493731"/>
            <a:ext cx="1913136" cy="265713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pasted-image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 flipH="1">
            <a:off x="5608637" y="8422023"/>
            <a:ext cx="893763" cy="543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" dur="1000" fill="hold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2000" fill="hold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9" presetClass="entr" presetSubtype="0" fill="hold" grpId="7" nodeType="after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7" presetClass="entr" presetSubtype="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4" animBg="1" advAuto="0"/>
      <p:bldP spid="34" grpId="2" animBg="1" advAuto="0"/>
      <p:bldP spid="34" grpId="6" animBg="1" advAuto="0"/>
      <p:bldP spid="35" grpId="3" animBg="1" advAuto="0"/>
      <p:bldP spid="35" grpId="5" animBg="1" advAuto="0"/>
      <p:bldP spid="36" grpId="7" animBg="1" advAuto="0"/>
      <p:bldP spid="37" grpId="1" animBg="1" advAuto="0"/>
      <p:bldP spid="40" grpId="8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Southwark Diocese</a:t>
            </a:r>
          </a:p>
        </p:txBody>
      </p:sp>
      <p:sp>
        <p:nvSpPr>
          <p:cNvPr id="43" name="Shape 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Population of over 2.7 million </a:t>
            </a:r>
          </a:p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823 clergy (353 stipendiary)</a:t>
            </a:r>
          </a:p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474 accredited lay ministers (Readers, SPAs, etc)</a:t>
            </a:r>
          </a:p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357 places of worship (184 listed)</a:t>
            </a:r>
          </a:p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45,000 church members</a:t>
            </a:r>
          </a:p>
          <a:p>
            <a:pPr marL="448055" lvl="0" indent="-448055" defTabSz="572516">
              <a:spcBef>
                <a:spcPts val="4100"/>
              </a:spcBef>
              <a:defRPr sz="1800">
                <a:solidFill>
                  <a:srgbClr val="000000"/>
                </a:solidFill>
              </a:defRPr>
            </a:pPr>
            <a:r>
              <a:rPr sz="3724">
                <a:solidFill>
                  <a:srgbClr val="FFFFFF"/>
                </a:solidFill>
              </a:rPr>
              <a:t>106 church schools educating 33,000 pupils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 build="p" bldLvl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Southwark Diocese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25% of the population of the diocese come minority ethnic backgrounds; 35% of congregation members, up from 18% in 2002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9 of the 12 south London boroughs are in the top 50 most religiously diverse authorities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There are more than 60 non-Christian places of worship in the south London boroughs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urrey-canal_a-case-study-in-urban-regeneration_tessa-gooding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32522"/>
            <a:ext cx="13004800" cy="8871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surrey-canal_a-case-study-in-urban-regeneration_tessa-gooding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49451"/>
            <a:ext cx="13004800" cy="8854698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Surrey Canal Renewa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65210" y="0"/>
            <a:ext cx="887438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2090610" y="2431950"/>
            <a:ext cx="2840810" cy="3410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50800">
            <a:solidFill>
              <a:srgbClr val="FF2600"/>
            </a:solidFill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5797550" y="5073649"/>
            <a:ext cx="17907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/>
            </a:pPr>
            <a:r>
              <a:rPr sz="2400"/>
              <a:t>DEPTFORD</a:t>
            </a:r>
          </a:p>
        </p:txBody>
      </p:sp>
      <p:sp>
        <p:nvSpPr>
          <p:cNvPr id="53" name="Shape 53"/>
          <p:cNvSpPr/>
          <p:nvPr/>
        </p:nvSpPr>
        <p:spPr>
          <a:xfrm>
            <a:off x="1729134" y="1301749"/>
            <a:ext cx="228213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/>
            </a:pPr>
            <a:r>
              <a:rPr sz="2400"/>
              <a:t>BERMONDSEY</a:t>
            </a:r>
          </a:p>
        </p:txBody>
      </p:sp>
      <p:sp>
        <p:nvSpPr>
          <p:cNvPr id="54" name="Shape 54"/>
          <p:cNvSpPr/>
          <p:nvPr/>
        </p:nvSpPr>
        <p:spPr>
          <a:xfrm>
            <a:off x="4902150" y="6502896"/>
            <a:ext cx="199400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/>
            </a:pPr>
            <a:r>
              <a:rPr sz="2400"/>
              <a:t>NEW CROSS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9" dur="1000" fill="hold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7" nodeType="after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" presetClass="entr" presetSubtype="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5" animBg="1" advAuto="0"/>
      <p:bldP spid="49" grpId="2" animBg="1" advAuto="0"/>
      <p:bldP spid="49" grpId="6" animBg="1" advAuto="0"/>
      <p:bldP spid="50" grpId="3" animBg="1" advAuto="0"/>
      <p:bldP spid="51" grpId="1" animBg="1" advAuto="0"/>
      <p:bldP spid="51" grpId="4" animBg="1" advAuto="0"/>
      <p:bldP spid="52" grpId="8" animBg="1" advAuto="0"/>
      <p:bldP spid="53" grpId="7" animBg="1" advAuto="0"/>
      <p:bldP spid="54" grpId="9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Hearts on Fire FINAL lar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8101" y="6346112"/>
            <a:ext cx="9868598" cy="3552428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>
            <a:spLocks noGrp="1"/>
          </p:cNvSpPr>
          <p:nvPr>
            <p:ph type="body" idx="4294967295"/>
          </p:nvPr>
        </p:nvSpPr>
        <p:spPr>
          <a:xfrm>
            <a:off x="2153790" y="1269999"/>
            <a:ext cx="8697219" cy="5076114"/>
          </a:xfrm>
          <a:prstGeom prst="rect">
            <a:avLst/>
          </a:prstGeom>
        </p:spPr>
        <p:txBody>
          <a:bodyPr/>
          <a:lstStyle/>
          <a:p>
            <a:pPr marL="0" lvl="0" indent="0" defTabSz="531622">
              <a:spcBef>
                <a:spcPts val="3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76" i="1"/>
              <a:t>faith in the city</a:t>
            </a:r>
            <a:r>
              <a:rPr sz="3276"/>
              <a:t>, faith in the community</a:t>
            </a:r>
          </a:p>
          <a:p>
            <a:pPr marL="0" lvl="0" indent="0" defTabSz="531622">
              <a:spcBef>
                <a:spcPts val="3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76" i="1"/>
              <a:t>following God’s call</a:t>
            </a:r>
            <a:r>
              <a:rPr sz="3276"/>
              <a:t>, to lead enable, and serve</a:t>
            </a:r>
          </a:p>
          <a:p>
            <a:pPr marL="0" lvl="0" indent="0" defTabSz="531622">
              <a:spcBef>
                <a:spcPts val="3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76" i="1"/>
              <a:t>love one another</a:t>
            </a:r>
            <a:r>
              <a:rPr sz="3276"/>
              <a:t>, relational</a:t>
            </a:r>
          </a:p>
          <a:p>
            <a:pPr marL="0" lvl="0" indent="0" defTabSz="531622">
              <a:spcBef>
                <a:spcPts val="3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76" i="1"/>
              <a:t>present &amp; engaged</a:t>
            </a:r>
            <a:r>
              <a:rPr sz="3276"/>
              <a:t>, incarnational</a:t>
            </a:r>
          </a:p>
          <a:p>
            <a:pPr marL="0" lvl="0" indent="0" defTabSz="531622">
              <a:spcBef>
                <a:spcPts val="3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76" i="1"/>
              <a:t>God-breathed</a:t>
            </a:r>
            <a:r>
              <a:rPr sz="3276"/>
              <a:t>, inspired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4" fill="hold" grpId="2" nodeType="after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2" animBg="1" advAuto="0"/>
      <p:bldP spid="57" grpId="1" build="p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DesktopCrest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07632" y="1699421"/>
            <a:ext cx="1345712" cy="2040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church_of_england_logo48a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07632" y="6013907"/>
            <a:ext cx="1345712" cy="1869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Hearts on Fire smal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64723" y="4500672"/>
            <a:ext cx="2431532" cy="752256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Shape 62"/>
          <p:cNvSpPr>
            <a:spLocks noGrp="1"/>
          </p:cNvSpPr>
          <p:nvPr>
            <p:ph type="title" idx="4294967295"/>
          </p:nvPr>
        </p:nvSpPr>
        <p:spPr>
          <a:xfrm>
            <a:off x="952500" y="719307"/>
            <a:ext cx="7707759" cy="4000501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/>
              <a:t>Diocese of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/>
              <a:t>Southwark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4294967295"/>
          </p:nvPr>
        </p:nvSpPr>
        <p:spPr>
          <a:xfrm>
            <a:off x="952500" y="5455186"/>
            <a:ext cx="7707759" cy="4000501"/>
          </a:xfrm>
          <a:prstGeom prst="rect">
            <a:avLst/>
          </a:prstGeom>
        </p:spPr>
        <p:txBody>
          <a:bodyPr anchor="t"/>
          <a:lstStyle/>
          <a:p>
            <a:pPr marL="0" lv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00"/>
              <a:t>The Venerable </a:t>
            </a:r>
          </a:p>
          <a:p>
            <a:pPr marL="0" lv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200"/>
              <a:t>Alastair Cutting</a:t>
            </a:r>
          </a:p>
          <a:p>
            <a:pPr marL="0" lv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3200"/>
          </a:p>
          <a:p>
            <a:pPr marL="0" lv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600" i="1"/>
              <a:t>Archdeacon </a:t>
            </a:r>
          </a:p>
          <a:p>
            <a:pPr marL="0" lv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600" i="1"/>
              <a:t>of Lewisham </a:t>
            </a:r>
          </a:p>
          <a:p>
            <a:pPr marL="0" lvl="0" indent="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600" i="1"/>
              <a:t>&amp; Greenwich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159</Words>
  <Application>Microsoft Office PowerPoint</Application>
  <PresentationFormat>Custom</PresentationFormat>
  <Paragraphs>32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Gradient</vt:lpstr>
      <vt:lpstr>PowerPoint Presentation</vt:lpstr>
      <vt:lpstr>Southwark Diocese</vt:lpstr>
      <vt:lpstr>Southwark Diocese</vt:lpstr>
      <vt:lpstr>PowerPoint Presentation</vt:lpstr>
      <vt:lpstr>PowerPoint Presentation</vt:lpstr>
      <vt:lpstr>Diocese of Southwark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</dc:creator>
  <cp:lastModifiedBy>Andrew Rogers</cp:lastModifiedBy>
  <cp:revision>2</cp:revision>
  <dcterms:modified xsi:type="dcterms:W3CDTF">2014-12-03T16:27:08Z</dcterms:modified>
</cp:coreProperties>
</file>